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8" r:id="rId3"/>
    <p:sldId id="290" r:id="rId4"/>
    <p:sldId id="311" r:id="rId5"/>
    <p:sldId id="316" r:id="rId6"/>
    <p:sldId id="317" r:id="rId7"/>
    <p:sldId id="318" r:id="rId8"/>
    <p:sldId id="315" r:id="rId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 Hall" initials="JWH" lastIdx="2" clrIdx="0"/>
  <p:cmAuthor id="1" name="Whittemore, Ariane" initials="WA" lastIdx="9" clrIdx="1">
    <p:extLst>
      <p:ext uri="{19B8F6BF-5375-455C-9EA6-DF929625EA0E}">
        <p15:presenceInfo xmlns:p15="http://schemas.microsoft.com/office/powerpoint/2012/main" userId="S-1-5-21-507921405-362288127-725345543-292509" providerId="AD"/>
      </p:ext>
    </p:extLst>
  </p:cmAuthor>
  <p:cmAuthor id="2" name="Higginbotham, Sumner" initials="HS" lastIdx="1" clrIdx="2">
    <p:extLst>
      <p:ext uri="{19B8F6BF-5375-455C-9EA6-DF929625EA0E}">
        <p15:presenceInfo xmlns:p15="http://schemas.microsoft.com/office/powerpoint/2012/main" userId="S-1-5-21-507921405-362288127-725345543-5291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1D"/>
    <a:srgbClr val="0A9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7" autoAdjust="0"/>
    <p:restoredTop sz="82759" autoAdjust="0"/>
  </p:normalViewPr>
  <p:slideViewPr>
    <p:cSldViewPr snapToGrid="0">
      <p:cViewPr varScale="1">
        <p:scale>
          <a:sx n="105" d="100"/>
          <a:sy n="105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60" y="-7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4" cy="463696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4" cy="463696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r">
              <a:defRPr sz="1200"/>
            </a:lvl1pPr>
          </a:lstStyle>
          <a:p>
            <a:fld id="{7FCBD890-D2D6-4A02-AA50-701302B5BFB1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2380"/>
            <a:ext cx="3038474" cy="463696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772380"/>
            <a:ext cx="3038474" cy="463696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r">
              <a:defRPr sz="1200"/>
            </a:lvl1pPr>
          </a:lstStyle>
          <a:p>
            <a:fld id="{DC07A69E-AF9D-41ED-B425-047E5141C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7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474" cy="463551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3" y="0"/>
            <a:ext cx="3038474" cy="463551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r">
              <a:defRPr sz="1200"/>
            </a:lvl1pPr>
          </a:lstStyle>
          <a:p>
            <a:fld id="{D0367689-607A-4C9F-AED5-05426EA704C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1550" y="500063"/>
            <a:ext cx="5575300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6" tIns="45972" rIns="91946" bIns="459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8" y="4716852"/>
            <a:ext cx="5921547" cy="4056449"/>
          </a:xfrm>
          <a:prstGeom prst="rect">
            <a:avLst/>
          </a:prstGeom>
        </p:spPr>
        <p:txBody>
          <a:bodyPr vert="horz" lIns="91946" tIns="45972" rIns="91946" bIns="459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772524"/>
            <a:ext cx="3038474" cy="463551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3" y="8772524"/>
            <a:ext cx="3038474" cy="463551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r">
              <a:defRPr sz="1200"/>
            </a:lvl1pPr>
          </a:lstStyle>
          <a:p>
            <a:fld id="{E05DB783-C609-4774-96EC-E3B50A25C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76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4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0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7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Recommend adding words in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5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29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1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78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B783-C609-4774-96EC-E3B50A25CB4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5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defense.gov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defense.gov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FA14-4393-4335-A6C0-90037971ACC7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24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BC24-D9B4-4549-99FB-41B0C0713BA3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9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D18A-E434-40EE-88BB-90C7780ECB2D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36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09CD-0B40-49BF-A3F0-AD331BE8D135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0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5BAF-48DD-4053-AD84-CB09FA48804B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33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1AB96-5AA9-411F-92D5-9D08F12DD1EA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10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A585-7CA3-47C3-AC26-828C7F05B8FC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1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7F44-2983-4F3C-8E55-0A9E400B55B1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4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3041A-6BAF-42F9-8419-374903B52CE3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96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6CDA-B442-441C-B1F5-D885E89DE68A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E6D3-B54E-455C-B075-C03DBCA1CD8D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United States Department of Defense">
            <a:hlinkClick r:id="rId2"/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9" y="6129997"/>
            <a:ext cx="4238090" cy="591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960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59EC-1BCB-474D-8E9F-24ADCF0DB2DD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United States Department of Defense">
            <a:hlinkClick r:id="rId2"/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9" y="6129997"/>
            <a:ext cx="4238090" cy="591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5987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88920" y="46037"/>
            <a:ext cx="6355080" cy="1039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5F7F7-6975-47BF-9015-63AA36A9F68F}" type="datetime1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Presentation1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0FB64-224C-48BC-B5DD-FF62E723C06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9" descr="MCFP_PPT_header_blank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872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583473"/>
            <a:ext cx="9144000" cy="465005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Nonappropriated </a:t>
            </a:r>
            <a:r>
              <a:rPr lang="en-US" sz="4000" b="1" dirty="0">
                <a:solidFill>
                  <a:schemeClr val="tx2"/>
                </a:solidFill>
              </a:rPr>
              <a:t>Fund </a:t>
            </a:r>
            <a:br>
              <a:rPr lang="en-US" sz="4000" b="1" dirty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>Standard General Ledger </a:t>
            </a:r>
            <a:r>
              <a:rPr lang="en-US" sz="4000" b="1" dirty="0" smtClean="0">
                <a:solidFill>
                  <a:schemeClr val="tx2"/>
                </a:solidFill>
              </a:rPr>
              <a:t>(NAFSGL) </a:t>
            </a:r>
            <a:r>
              <a:rPr lang="en-US" sz="4000" b="1" dirty="0" smtClean="0">
                <a:solidFill>
                  <a:schemeClr val="tx2"/>
                </a:solidFill>
              </a:rPr>
              <a:t>Update</a:t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/>
            </a:r>
            <a:br>
              <a:rPr lang="en-US" sz="4000" b="1" dirty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>Version 2.0</a:t>
            </a:r>
            <a:r>
              <a:rPr lang="en-US" sz="4000" b="1" dirty="0" smtClean="0">
                <a:solidFill>
                  <a:schemeClr val="tx2"/>
                </a:solidFill>
              </a:rPr>
              <a:t/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en-US" sz="4000" b="1" dirty="0" smtClean="0">
                <a:solidFill>
                  <a:schemeClr val="tx2"/>
                </a:solidFill>
              </a:rPr>
              <a:t/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en-US" sz="4000" b="1" dirty="0">
                <a:solidFill>
                  <a:schemeClr val="tx2"/>
                </a:solidFill>
              </a:rPr>
              <a:t/>
            </a:r>
            <a:br>
              <a:rPr lang="en-US" sz="4000" b="1" dirty="0">
                <a:solidFill>
                  <a:schemeClr val="tx2"/>
                </a:solidFill>
              </a:rPr>
            </a:b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89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268" y="-20571"/>
            <a:ext cx="706958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NAFSGL Project Background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068" y="1371165"/>
            <a:ext cx="8810449" cy="498518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FMR volume 13 chapter 2 required all NAFIs (except the exchanges) implement the NAF </a:t>
            </a:r>
            <a:r>
              <a:rPr lang="en-US" sz="2400" dirty="0"/>
              <a:t>Standard General Ledger (NAFSGL) provided in the </a:t>
            </a:r>
            <a:r>
              <a:rPr lang="en-US" sz="2400" dirty="0" smtClean="0"/>
              <a:t>FMR by January 31, 2015</a:t>
            </a:r>
            <a:endParaRPr lang="en-US" sz="2400" dirty="0"/>
          </a:p>
          <a:p>
            <a:pPr lvl="1"/>
            <a:r>
              <a:rPr lang="en-US" sz="2000" dirty="0"/>
              <a:t>NAF Accounting RIE </a:t>
            </a:r>
            <a:r>
              <a:rPr lang="en-US" sz="2000" dirty="0" smtClean="0"/>
              <a:t>of the Task Force on Common Services identified compatibility concerns with the NAFSGL in the FMR </a:t>
            </a:r>
          </a:p>
          <a:p>
            <a:pPr lvl="1"/>
            <a:r>
              <a:rPr lang="en-US" sz="2000" dirty="0" smtClean="0"/>
              <a:t>Service </a:t>
            </a:r>
            <a:r>
              <a:rPr lang="en-US" sz="2000" dirty="0"/>
              <a:t>representatives believed FMR NAFSGL  accounts did not reflect the proper accounts needed to record MWR transactions</a:t>
            </a:r>
          </a:p>
          <a:p>
            <a:r>
              <a:rPr lang="en-US" sz="2400" dirty="0"/>
              <a:t>OSD and Mil </a:t>
            </a:r>
            <a:r>
              <a:rPr lang="en-US" sz="2400" dirty="0" err="1"/>
              <a:t>Depts</a:t>
            </a:r>
            <a:r>
              <a:rPr lang="en-US" sz="2400" dirty="0"/>
              <a:t> agreed to create a revised NAFSGL that all Services would adopt</a:t>
            </a:r>
            <a:r>
              <a:rPr lang="en-US" sz="2400" dirty="0" smtClean="0"/>
              <a:t>.  </a:t>
            </a:r>
          </a:p>
          <a:p>
            <a:pPr lvl="1"/>
            <a:r>
              <a:rPr lang="en-US" sz="2000" dirty="0"/>
              <a:t>Formed NAF Accounting Working Group, held week-long offsite Jan 2014, monthly meetings since to develop NAFSGL and common account </a:t>
            </a:r>
            <a:r>
              <a:rPr lang="en-US" sz="2000" dirty="0" smtClean="0"/>
              <a:t>framework</a:t>
            </a:r>
          </a:p>
          <a:p>
            <a:pPr lvl="1"/>
            <a:r>
              <a:rPr lang="en-US" sz="2000" dirty="0" smtClean="0"/>
              <a:t>Initial common account framework (NAFSGL 1.0) was approved in </a:t>
            </a:r>
            <a:r>
              <a:rPr lang="en-US" sz="2000" dirty="0" smtClean="0"/>
              <a:t>June 30, 2015 </a:t>
            </a:r>
            <a:r>
              <a:rPr lang="en-US" sz="2000" dirty="0" smtClean="0"/>
              <a:t>and became effective October </a:t>
            </a:r>
            <a:r>
              <a:rPr lang="en-US" sz="2000" dirty="0" smtClean="0"/>
              <a:t>1, 2016</a:t>
            </a:r>
            <a:r>
              <a:rPr lang="en-US" sz="2000" dirty="0" smtClean="0"/>
              <a:t>. </a:t>
            </a:r>
          </a:p>
          <a:p>
            <a:pPr lvl="1"/>
            <a:r>
              <a:rPr lang="en-US" sz="2000" dirty="0" smtClean="0"/>
              <a:t>Updated common account framework (NAFSGL 2.0) </a:t>
            </a:r>
            <a:r>
              <a:rPr lang="en-US" sz="2000" dirty="0" smtClean="0"/>
              <a:t>was signed by Mrs. Johnston (DASD(MC&amp;FP)) on January 15, 2019.</a:t>
            </a: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71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84651" y="-90657"/>
            <a:ext cx="6648088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Critical Components of Standard Account Code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601092" y="6452294"/>
            <a:ext cx="2057400" cy="365125"/>
          </a:xfrm>
        </p:spPr>
        <p:txBody>
          <a:bodyPr/>
          <a:lstStyle/>
          <a:p>
            <a:fld id="{FA60FB64-224C-48BC-B5DD-FF62E723C060}" type="slidenum">
              <a:rPr lang="en-US" sz="1400" smtClean="0"/>
              <a:t>3</a:t>
            </a:fld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18063" y="2609452"/>
            <a:ext cx="1005840" cy="5486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Installation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02855" y="2609452"/>
            <a:ext cx="1005840" cy="5486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Program </a:t>
            </a:r>
            <a:endParaRPr lang="en-US" sz="1000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0459" y="2609452"/>
            <a:ext cx="1005840" cy="5486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NAFI</a:t>
            </a:r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95252" y="2609452"/>
            <a:ext cx="1005840" cy="5486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GLAC</a:t>
            </a:r>
            <a:endParaRPr lang="en-US" sz="1000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4" t="12567"/>
          <a:stretch/>
        </p:blipFill>
        <p:spPr>
          <a:xfrm>
            <a:off x="449448" y="1404065"/>
            <a:ext cx="8209044" cy="468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NAFSGL updates to version 2.0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Activity Codes Update</a:t>
            </a:r>
          </a:p>
          <a:p>
            <a:endParaRPr lang="en-US" dirty="0"/>
          </a:p>
          <a:p>
            <a:r>
              <a:rPr lang="en-US" dirty="0" smtClean="0"/>
              <a:t>Installation List Update </a:t>
            </a:r>
          </a:p>
          <a:p>
            <a:endParaRPr lang="en-US" dirty="0"/>
          </a:p>
          <a:p>
            <a:r>
              <a:rPr lang="en-US" dirty="0" smtClean="0"/>
              <a:t>General Ledger Activity Codes (GLAC) Update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Activity Codes Update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096092"/>
              </p:ext>
            </p:extLst>
          </p:nvPr>
        </p:nvGraphicFramePr>
        <p:xfrm>
          <a:off x="695558" y="4309700"/>
          <a:ext cx="7690160" cy="1208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Category A MWR</a:t>
                      </a:r>
                      <a:r>
                        <a:rPr lang="en-US" sz="16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Activities Added to NAFSGL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14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Code 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90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Armed</a:t>
                      </a:r>
                      <a:r>
                        <a:rPr lang="en-US" sz="1100" baseline="0" dirty="0" smtClean="0">
                          <a:latin typeface="+mn-lt"/>
                          <a:cs typeface="Times New Roman" panose="02020603050405020304" pitchFamily="18" charset="0"/>
                        </a:rPr>
                        <a:t> Forces Entertainment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41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Sports and Athletics (Self-Directed, Unit Level, Intramural)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42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5559" y="2185639"/>
            <a:ext cx="76901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Added Activity Codes to NAFSG to create three way match between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NAFSGL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OP-34 “Quality of Life” budget exhibit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DoDI 1015.10, Military MWR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0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Activity Codes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793070"/>
              </p:ext>
            </p:extLst>
          </p:nvPr>
        </p:nvGraphicFramePr>
        <p:xfrm>
          <a:off x="706708" y="4874918"/>
          <a:ext cx="7690160" cy="1481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Category</a:t>
                      </a:r>
                      <a:r>
                        <a:rPr lang="en-US" sz="1600" baseline="0" dirty="0" smtClean="0">
                          <a:latin typeface="+mn-lt"/>
                          <a:cs typeface="Times New Roman" panose="02020603050405020304" pitchFamily="18" charset="0"/>
                        </a:rPr>
                        <a:t> C MWR Activities Added to NAFSGL</a:t>
                      </a:r>
                      <a:endParaRPr lang="en-US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9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Code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17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Joint Service Facilities/AFRCs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57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54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Horseback Riding Program and Stables - Category 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58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65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Equipment Rental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59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09030"/>
              </p:ext>
            </p:extLst>
          </p:nvPr>
        </p:nvGraphicFramePr>
        <p:xfrm>
          <a:off x="706708" y="1404670"/>
          <a:ext cx="7690160" cy="3151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Category</a:t>
                      </a:r>
                      <a:r>
                        <a:rPr lang="en-US" sz="1600" baseline="0" dirty="0" smtClean="0">
                          <a:latin typeface="+mn-lt"/>
                          <a:cs typeface="Times New Roman" panose="02020603050405020304" pitchFamily="18" charset="0"/>
                        </a:rPr>
                        <a:t> B MWR Activities Added to NAFSGL</a:t>
                      </a:r>
                      <a:endParaRPr lang="en-US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9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Times New Roman" panose="02020603050405020304" pitchFamily="18" charset="0"/>
                        </a:rPr>
                        <a:t>Code</a:t>
                      </a:r>
                      <a:endParaRPr lang="en-US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3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Equestrian Programs - Category B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21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54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Cable/Community</a:t>
                      </a:r>
                      <a:r>
                        <a:rPr lang="en-US" sz="1100" baseline="0" dirty="0" smtClean="0">
                          <a:latin typeface="+mn-lt"/>
                          <a:cs typeface="Times New Roman" panose="02020603050405020304" pitchFamily="18" charset="0"/>
                        </a:rPr>
                        <a:t> Television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43</a:t>
                      </a:r>
                      <a:endParaRPr lang="en-US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93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Outdoor Recreation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Equipment Checkout 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44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62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Special Interests – Amateur Radio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45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Sports Programs Above Intramural Level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46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3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CD1 Child Development Centers (CDCs)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47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8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CD2 Family Child Care (FCC)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48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CD3 Supplemental Programs/Resource &amp; Referral/Other (PVV)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49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CD4 School Age Care (SAC)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56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47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Installation List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9078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With assistance from all Military Services, updated the NAFSGL installation list to: </a:t>
            </a:r>
          </a:p>
          <a:p>
            <a:pPr lvl="1"/>
            <a:r>
              <a:rPr lang="en-US" dirty="0" smtClean="0"/>
              <a:t>Spell out acronyms </a:t>
            </a:r>
          </a:p>
          <a:p>
            <a:pPr lvl="1"/>
            <a:r>
              <a:rPr lang="en-US" dirty="0" smtClean="0"/>
              <a:t>Remove closed/redundant installations</a:t>
            </a:r>
          </a:p>
          <a:p>
            <a:pPr lvl="1"/>
            <a:r>
              <a:rPr lang="en-US" dirty="0" smtClean="0"/>
              <a:t>Ensure that Joint Bases are aligned with the “Supporting” Service only and removed from the “Supported” Service so there is no redundancy or confusion. </a:t>
            </a:r>
          </a:p>
          <a:p>
            <a:pPr lvl="2"/>
            <a:r>
              <a:rPr lang="en-US" dirty="0" smtClean="0"/>
              <a:t>Example: Joint Base Anacostia </a:t>
            </a:r>
            <a:r>
              <a:rPr lang="en-US" dirty="0" err="1" smtClean="0"/>
              <a:t>Bolling</a:t>
            </a:r>
            <a:r>
              <a:rPr lang="en-US" dirty="0" smtClean="0"/>
              <a:t> (</a:t>
            </a:r>
            <a:r>
              <a:rPr lang="en-US" dirty="0" err="1" smtClean="0"/>
              <a:t>JBAB</a:t>
            </a:r>
            <a:r>
              <a:rPr lang="en-US" dirty="0" smtClean="0"/>
              <a:t>) installation code aligned to Navy (e.g. Supporting).  There is no longer a </a:t>
            </a:r>
            <a:r>
              <a:rPr lang="en-US" smtClean="0"/>
              <a:t>separate Joint Base Bolling installation </a:t>
            </a:r>
            <a:r>
              <a:rPr lang="en-US" dirty="0" smtClean="0"/>
              <a:t>code aligned to </a:t>
            </a:r>
            <a:r>
              <a:rPr lang="en-US" smtClean="0"/>
              <a:t>Air Force </a:t>
            </a:r>
            <a:r>
              <a:rPr lang="en-US" dirty="0" smtClean="0"/>
              <a:t>(e.g. Supported)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FB64-224C-48BC-B5DD-FF62E723C06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7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4468" y="2241318"/>
            <a:ext cx="61573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400" b="1" u="sng" dirty="0">
                <a:solidFill>
                  <a:srgbClr val="000000"/>
                </a:solidFill>
              </a:rPr>
              <a:t>Current Liabilities (200-239</a:t>
            </a:r>
            <a:r>
              <a:rPr lang="en-US" sz="1400" b="1" u="sng" dirty="0" smtClean="0">
                <a:solidFill>
                  <a:srgbClr val="000000"/>
                </a:solidFill>
              </a:rPr>
              <a:t>):</a:t>
            </a:r>
            <a:endParaRPr lang="en-US" sz="1400" b="1" dirty="0">
              <a:solidFill>
                <a:srgbClr val="000000"/>
              </a:solidFill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(200-204</a:t>
            </a:r>
            <a:r>
              <a:rPr lang="en-US" sz="1400" dirty="0">
                <a:solidFill>
                  <a:srgbClr val="000000"/>
                </a:solidFill>
              </a:rPr>
              <a:t>): General Accounts Payable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(205-219</a:t>
            </a:r>
            <a:r>
              <a:rPr lang="en-US" sz="1400" dirty="0">
                <a:solidFill>
                  <a:srgbClr val="000000"/>
                </a:solidFill>
              </a:rPr>
              <a:t>): Employee related liabilities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</a:t>
            </a:r>
            <a:r>
              <a:rPr lang="en-US" sz="1400" dirty="0">
                <a:solidFill>
                  <a:srgbClr val="000000"/>
                </a:solidFill>
              </a:rPr>
              <a:t>220-229): Transfers &amp; Financial Activities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</a:t>
            </a:r>
            <a:r>
              <a:rPr lang="en-US" sz="1400" dirty="0">
                <a:solidFill>
                  <a:srgbClr val="000000"/>
                </a:solidFill>
              </a:rPr>
              <a:t>230-234): Unearned Income Activities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(235-239</a:t>
            </a:r>
            <a:r>
              <a:rPr lang="en-US" sz="1400" dirty="0">
                <a:solidFill>
                  <a:srgbClr val="000000"/>
                </a:solidFill>
              </a:rPr>
              <a:t>): Miscellaneous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400" b="1" u="sng" dirty="0">
                <a:solidFill>
                  <a:srgbClr val="000000"/>
                </a:solidFill>
              </a:rPr>
              <a:t>Operating Expenses (500-599):</a:t>
            </a:r>
            <a:endParaRPr lang="en-US" sz="1400" dirty="0">
              <a:solidFill>
                <a:srgbClr val="000000"/>
              </a:solidFill>
            </a:endParaRP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(500-504</a:t>
            </a:r>
            <a:r>
              <a:rPr lang="en-US" sz="1400" dirty="0">
                <a:solidFill>
                  <a:srgbClr val="000000"/>
                </a:solidFill>
              </a:rPr>
              <a:t>): Activities associated with COGS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(505-519</a:t>
            </a:r>
            <a:r>
              <a:rPr lang="en-US" sz="1400" dirty="0">
                <a:solidFill>
                  <a:srgbClr val="000000"/>
                </a:solidFill>
              </a:rPr>
              <a:t>): Personnel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(520-534</a:t>
            </a:r>
            <a:r>
              <a:rPr lang="en-US" sz="1400" dirty="0">
                <a:solidFill>
                  <a:srgbClr val="000000"/>
                </a:solidFill>
              </a:rPr>
              <a:t>): Facility and Equipment 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(535-544</a:t>
            </a:r>
            <a:r>
              <a:rPr lang="en-US" sz="1400" dirty="0">
                <a:solidFill>
                  <a:srgbClr val="000000"/>
                </a:solidFill>
              </a:rPr>
              <a:t>): Internal Funds Transfer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(545-599</a:t>
            </a:r>
            <a:r>
              <a:rPr lang="en-US" sz="1400" dirty="0">
                <a:solidFill>
                  <a:srgbClr val="000000"/>
                </a:solidFill>
              </a:rPr>
              <a:t>): </a:t>
            </a:r>
            <a:r>
              <a:rPr lang="en-US" sz="1400" dirty="0" smtClean="0">
                <a:solidFill>
                  <a:srgbClr val="000000"/>
                </a:solidFill>
              </a:rPr>
              <a:t>Miscellaneous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1400" b="1" u="sng" dirty="0" smtClean="0">
                <a:solidFill>
                  <a:srgbClr val="000000"/>
                </a:solidFill>
              </a:rPr>
              <a:t>Non-Operating Income (600-699</a:t>
            </a:r>
            <a:r>
              <a:rPr lang="en-US" sz="1400" b="1" u="sng" dirty="0">
                <a:solidFill>
                  <a:srgbClr val="000000"/>
                </a:solidFill>
              </a:rPr>
              <a:t>):</a:t>
            </a:r>
            <a:endParaRPr lang="en-US" sz="1400" dirty="0">
              <a:solidFill>
                <a:srgbClr val="000000"/>
              </a:solidFill>
            </a:endParaRPr>
          </a:p>
          <a:p>
            <a:pPr marL="342900" lvl="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(600-609): Interest, Rebates, and Fees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(610-619): Personnel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(620-629): </a:t>
            </a:r>
            <a:r>
              <a:rPr lang="en-US" sz="1400" dirty="0">
                <a:solidFill>
                  <a:srgbClr val="000000"/>
                </a:solidFill>
              </a:rPr>
              <a:t>External Income 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(630-639): Realized Gains &amp; Losses</a:t>
            </a:r>
          </a:p>
          <a:p>
            <a:pPr marL="34290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(640-699): Miscellaneous</a:t>
            </a:r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869489"/>
            <a:ext cx="3794760" cy="3810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9883" y="46037"/>
            <a:ext cx="7014117" cy="1039813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/>
                </a:solidFill>
              </a:rPr>
              <a:t>General Ledger Account Codes (GLAC) Update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2595" y="1504031"/>
            <a:ext cx="821844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Military Services requested a re-alignment of the GLACs to group them by the following like categories: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4102</TotalTime>
  <Words>510</Words>
  <Application>Microsoft Office PowerPoint</Application>
  <PresentationFormat>On-screen Show (4:3)</PresentationFormat>
  <Paragraphs>109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  Nonappropriated Fund  Standard General Ledger (NAFSGL) Update  Version 2.0   </vt:lpstr>
      <vt:lpstr>NAFSGL Project Background</vt:lpstr>
      <vt:lpstr>Critical Components of Standard Account Code Structure</vt:lpstr>
      <vt:lpstr>NAFSGL updates to version 2.0</vt:lpstr>
      <vt:lpstr>Activity Codes Update</vt:lpstr>
      <vt:lpstr>Activity Codes Update</vt:lpstr>
      <vt:lpstr>Installation List Update</vt:lpstr>
      <vt:lpstr>General Ledger Account Codes (GLAC) Update</vt:lpstr>
    </vt:vector>
  </TitlesOfParts>
  <Company>Grant Thornton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McLoughlin, Tracy</dc:creator>
  <cp:lastModifiedBy>Curtis, Michael R CIV OSD OUSD P-R (US)</cp:lastModifiedBy>
  <cp:revision>328</cp:revision>
  <cp:lastPrinted>2018-07-31T13:12:11Z</cp:lastPrinted>
  <dcterms:created xsi:type="dcterms:W3CDTF">2014-01-07T19:46:29Z</dcterms:created>
  <dcterms:modified xsi:type="dcterms:W3CDTF">2019-08-06T21:13:30Z</dcterms:modified>
</cp:coreProperties>
</file>